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4"/>
  </p:sldMasterIdLst>
  <p:sldIdLst>
    <p:sldId id="256" r:id="rId5"/>
    <p:sldId id="285" r:id="rId6"/>
    <p:sldId id="312" r:id="rId7"/>
    <p:sldId id="321" r:id="rId8"/>
    <p:sldId id="310" r:id="rId9"/>
    <p:sldId id="311" r:id="rId10"/>
    <p:sldId id="307" r:id="rId11"/>
    <p:sldId id="317" r:id="rId12"/>
    <p:sldId id="318" r:id="rId13"/>
    <p:sldId id="319" r:id="rId14"/>
    <p:sldId id="316" r:id="rId15"/>
    <p:sldId id="320" r:id="rId16"/>
    <p:sldId id="313" r:id="rId17"/>
    <p:sldId id="314" r:id="rId18"/>
    <p:sldId id="315" r:id="rId19"/>
    <p:sldId id="287" r:id="rId20"/>
    <p:sldId id="323" r:id="rId21"/>
    <p:sldId id="322" r:id="rId2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1B1D"/>
    <a:srgbClr val="EC1B25"/>
    <a:srgbClr val="9D1B1E"/>
    <a:srgbClr val="7C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75"/>
    <p:restoredTop sz="94669"/>
  </p:normalViewPr>
  <p:slideViewPr>
    <p:cSldViewPr snapToGrid="0">
      <p:cViewPr varScale="1">
        <p:scale>
          <a:sx n="114" d="100"/>
          <a:sy n="114" d="100"/>
        </p:scale>
        <p:origin x="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1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4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7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3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7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9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9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6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2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956C354-52EC-1B55-9429-5C742CEB2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9388" y="1178475"/>
            <a:ext cx="4824411" cy="5063927"/>
          </a:xfrm>
        </p:spPr>
        <p:txBody>
          <a:bodyPr anchor="ctr">
            <a:normAutofit/>
          </a:bodyPr>
          <a:lstStyle/>
          <a:p>
            <a:pPr algn="r"/>
            <a:r>
              <a:rPr lang="nb-NO" sz="8000" dirty="0">
                <a:solidFill>
                  <a:srgbClr val="7D1B1D"/>
                </a:solidFill>
                <a:latin typeface="Bagerich" pitchFamily="2" charset="0"/>
              </a:rPr>
              <a:t>Landsmøte</a:t>
            </a:r>
            <a:r>
              <a:rPr lang="nb-NO" dirty="0">
                <a:solidFill>
                  <a:schemeClr val="tx1"/>
                </a:solidFill>
                <a:latin typeface="Bagerich" pitchFamily="2" charset="0"/>
              </a:rPr>
              <a:t> </a:t>
            </a:r>
            <a:r>
              <a:rPr lang="nb-NO" sz="4400" dirty="0">
                <a:solidFill>
                  <a:schemeClr val="tx1"/>
                </a:solidFill>
                <a:latin typeface="Bagerich" pitchFamily="2" charset="0"/>
              </a:rPr>
              <a:t>29.-30. april 2023</a:t>
            </a:r>
            <a:br>
              <a:rPr lang="nb-NO" sz="4400" dirty="0">
                <a:solidFill>
                  <a:schemeClr val="tx1"/>
                </a:solidFill>
                <a:latin typeface="Bagerich" pitchFamily="2" charset="0"/>
              </a:rPr>
            </a:br>
            <a:br>
              <a:rPr lang="nb-NO" sz="4400" dirty="0">
                <a:solidFill>
                  <a:schemeClr val="tx1"/>
                </a:solidFill>
                <a:latin typeface="Bagerich" pitchFamily="2" charset="0"/>
              </a:rPr>
            </a:br>
            <a:r>
              <a:rPr lang="nb-NO" sz="4400" dirty="0">
                <a:solidFill>
                  <a:schemeClr val="tx1"/>
                </a:solidFill>
                <a:latin typeface="Europa-Light" panose="02000000000000000000" pitchFamily="2" charset="77"/>
              </a:rPr>
              <a:t>VELKOMEN!</a:t>
            </a:r>
            <a:endParaRPr lang="nb-NO" dirty="0">
              <a:solidFill>
                <a:schemeClr val="tx1"/>
              </a:solidFill>
              <a:latin typeface="Europa-Light" panose="02000000000000000000" pitchFamily="2" charset="77"/>
            </a:endParaRPr>
          </a:p>
        </p:txBody>
      </p:sp>
      <p:pic>
        <p:nvPicPr>
          <p:cNvPr id="5" name="Bilde 4" descr="Et bilde som inneholder logo&#10;&#10;Automatisk generert beskrivelse">
            <a:extLst>
              <a:ext uri="{FF2B5EF4-FFF2-40B4-BE49-F238E27FC236}">
                <a16:creationId xmlns:a16="http://schemas.microsoft.com/office/drawing/2014/main" id="{5AD8E5E9-74B9-ADAB-B041-9AE615595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070830"/>
            <a:ext cx="4716340" cy="471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9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5" descr="Et bilde som inneholder bord&#10;&#10;Automatisk generert beskrivelse">
            <a:extLst>
              <a:ext uri="{FF2B5EF4-FFF2-40B4-BE49-F238E27FC236}">
                <a16:creationId xmlns:a16="http://schemas.microsoft.com/office/drawing/2014/main" id="{84535665-481E-CEEC-5620-EC19DD1A29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399" y="892987"/>
            <a:ext cx="10555297" cy="5072026"/>
          </a:xfrm>
        </p:spPr>
      </p:pic>
    </p:spTree>
    <p:extLst>
      <p:ext uri="{BB962C8B-B14F-4D97-AF65-F5344CB8AC3E}">
        <p14:creationId xmlns:p14="http://schemas.microsoft.com/office/powerpoint/2010/main" val="2637149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866" y="2594102"/>
            <a:ext cx="10355273" cy="1325563"/>
          </a:xfrm>
        </p:spPr>
        <p:txBody>
          <a:bodyPr>
            <a:noAutofit/>
          </a:bodyPr>
          <a:lstStyle/>
          <a:p>
            <a:r>
              <a:rPr lang="nn-NO" b="1" dirty="0">
                <a:solidFill>
                  <a:schemeClr val="tx1"/>
                </a:solidFill>
                <a:latin typeface="Europa-Bold" panose="02000000000000000000" pitchFamily="2" charset="77"/>
              </a:rPr>
              <a:t>Finn alle transaksjonar med mva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</p:spTree>
    <p:extLst>
      <p:ext uri="{BB962C8B-B14F-4D97-AF65-F5344CB8AC3E}">
        <p14:creationId xmlns:p14="http://schemas.microsoft.com/office/powerpoint/2010/main" val="953800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866" y="2594102"/>
            <a:ext cx="10355273" cy="1325563"/>
          </a:xfrm>
        </p:spPr>
        <p:txBody>
          <a:bodyPr>
            <a:noAutofit/>
          </a:bodyPr>
          <a:lstStyle/>
          <a:p>
            <a:r>
              <a:rPr lang="nn-NO" b="1" dirty="0">
                <a:solidFill>
                  <a:schemeClr val="tx1"/>
                </a:solidFill>
                <a:latin typeface="Europa-Bold" panose="02000000000000000000" pitchFamily="2" charset="77"/>
              </a:rPr>
              <a:t>Finn alle transaksjonar med mva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80AF48E9-2AE6-083E-1075-E2FD748CB4C9}"/>
              </a:ext>
            </a:extLst>
          </p:cNvPr>
          <p:cNvSpPr txBox="1">
            <a:spLocks/>
          </p:cNvSpPr>
          <p:nvPr/>
        </p:nvSpPr>
        <p:spPr>
          <a:xfrm>
            <a:off x="1160865" y="3690662"/>
            <a:ext cx="1035527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smtClean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nn-NO" b="1" dirty="0">
                <a:solidFill>
                  <a:schemeClr val="tx1"/>
                </a:solidFill>
                <a:latin typeface="Europa-Bold" panose="02000000000000000000" pitchFamily="2" charset="77"/>
              </a:rPr>
              <a:t>Sorter 25%, 15% og 12%</a:t>
            </a:r>
          </a:p>
        </p:txBody>
      </p:sp>
    </p:spTree>
    <p:extLst>
      <p:ext uri="{BB962C8B-B14F-4D97-AF65-F5344CB8AC3E}">
        <p14:creationId xmlns:p14="http://schemas.microsoft.com/office/powerpoint/2010/main" val="1633167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170" y="2554345"/>
            <a:ext cx="8858021" cy="1325563"/>
          </a:xfrm>
        </p:spPr>
        <p:txBody>
          <a:bodyPr>
            <a:normAutofit/>
          </a:bodyPr>
          <a:lstStyle/>
          <a:p>
            <a:r>
              <a:rPr lang="nn-NO" b="1" dirty="0">
                <a:solidFill>
                  <a:schemeClr val="tx1"/>
                </a:solidFill>
                <a:latin typeface="Europa-Bold" panose="02000000000000000000" pitchFamily="2" charset="77"/>
              </a:rPr>
              <a:t>Har laget utleige? 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</p:spTree>
    <p:extLst>
      <p:ext uri="{BB962C8B-B14F-4D97-AF65-F5344CB8AC3E}">
        <p14:creationId xmlns:p14="http://schemas.microsoft.com/office/powerpoint/2010/main" val="3719211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170" y="2554345"/>
            <a:ext cx="8858021" cy="1325563"/>
          </a:xfrm>
        </p:spPr>
        <p:txBody>
          <a:bodyPr>
            <a:normAutofit/>
          </a:bodyPr>
          <a:lstStyle/>
          <a:p>
            <a:r>
              <a:rPr lang="nn-NO" b="1" dirty="0">
                <a:solidFill>
                  <a:schemeClr val="tx1"/>
                </a:solidFill>
                <a:latin typeface="Europa-Bold" panose="02000000000000000000" pitchFamily="2" charset="77"/>
              </a:rPr>
              <a:t>Har laget utleige? 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6596E392-BEAD-CF7B-9F73-830487B684C8}"/>
              </a:ext>
            </a:extLst>
          </p:cNvPr>
          <p:cNvSpPr txBox="1">
            <a:spLocks/>
          </p:cNvSpPr>
          <p:nvPr/>
        </p:nvSpPr>
        <p:spPr>
          <a:xfrm>
            <a:off x="1492169" y="3696630"/>
            <a:ext cx="885802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smtClean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nn-NO" b="1" dirty="0">
                <a:solidFill>
                  <a:schemeClr val="tx1"/>
                </a:solidFill>
                <a:latin typeface="Europa-Bold" panose="02000000000000000000" pitchFamily="2" charset="77"/>
              </a:rPr>
              <a:t>Meir enn 20 dagar? </a:t>
            </a:r>
          </a:p>
        </p:txBody>
      </p:sp>
    </p:spTree>
    <p:extLst>
      <p:ext uri="{BB962C8B-B14F-4D97-AF65-F5344CB8AC3E}">
        <p14:creationId xmlns:p14="http://schemas.microsoft.com/office/powerpoint/2010/main" val="2586719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170" y="2554345"/>
            <a:ext cx="8858021" cy="1325563"/>
          </a:xfrm>
        </p:spPr>
        <p:txBody>
          <a:bodyPr>
            <a:normAutofit/>
          </a:bodyPr>
          <a:lstStyle/>
          <a:p>
            <a:r>
              <a:rPr lang="nn-NO" b="1" dirty="0">
                <a:solidFill>
                  <a:schemeClr val="tx1"/>
                </a:solidFill>
                <a:latin typeface="Europa-Bold" panose="02000000000000000000" pitchFamily="2" charset="77"/>
              </a:rPr>
              <a:t>Fyll inn i skjema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</p:spTree>
    <p:extLst>
      <p:ext uri="{BB962C8B-B14F-4D97-AF65-F5344CB8AC3E}">
        <p14:creationId xmlns:p14="http://schemas.microsoft.com/office/powerpoint/2010/main" val="3994749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F19FCA7A-F00E-031C-8C2F-E4D576DA2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206" y="0"/>
            <a:ext cx="17755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6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D096CCC-DD65-D068-9BC1-78C2241C0C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7" t="24511" r="1583" b="61540"/>
          <a:stretch/>
        </p:blipFill>
        <p:spPr>
          <a:xfrm>
            <a:off x="1812316" y="1134533"/>
            <a:ext cx="8223130" cy="458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910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985763FA-57B5-E893-C2D2-954E6B0586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609" r="3451" b="31202"/>
          <a:stretch/>
        </p:blipFill>
        <p:spPr>
          <a:xfrm>
            <a:off x="1835149" y="1642532"/>
            <a:ext cx="8521702" cy="313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779" y="365125"/>
            <a:ext cx="8858021" cy="1325563"/>
          </a:xfrm>
        </p:spPr>
        <p:txBody>
          <a:bodyPr/>
          <a:lstStyle/>
          <a:p>
            <a:r>
              <a:rPr lang="nb-NO" b="1" dirty="0">
                <a:solidFill>
                  <a:schemeClr val="tx1"/>
                </a:solidFill>
                <a:latin typeface="Europa-Bold" panose="02000000000000000000" pitchFamily="2" charset="77"/>
              </a:rPr>
              <a:t>Momskompensasjon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3180E4D8-CF85-8FC1-AAF8-13FD2757326D}"/>
              </a:ext>
            </a:extLst>
          </p:cNvPr>
          <p:cNvSpPr txBox="1"/>
          <p:nvPr/>
        </p:nvSpPr>
        <p:spPr>
          <a:xfrm>
            <a:off x="992459" y="2419815"/>
            <a:ext cx="102814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Skal fremme frivillig aktivitet gjennom </a:t>
            </a:r>
            <a:br>
              <a:rPr lang="nb-NO" sz="44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</a:br>
            <a:r>
              <a:rPr lang="nb-NO" sz="44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å kompensere for </a:t>
            </a:r>
            <a:r>
              <a:rPr lang="nb-NO" sz="4400" u="none" strike="noStrike" dirty="0" err="1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kostnadar</a:t>
            </a:r>
            <a:r>
              <a:rPr lang="nb-NO" sz="44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 frivillige </a:t>
            </a:r>
            <a:r>
              <a:rPr lang="nb-NO" sz="4400" u="none" strike="noStrike" dirty="0" err="1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organisasjonar</a:t>
            </a:r>
            <a:r>
              <a:rPr lang="nb-NO" sz="44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 har hatt til </a:t>
            </a:r>
            <a:r>
              <a:rPr lang="nb-NO" sz="4400" u="none" strike="noStrike" dirty="0" err="1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meirverdiavgift</a:t>
            </a:r>
            <a:r>
              <a:rPr lang="nb-NO" sz="44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 ved kjøp av varer og tjenester. </a:t>
            </a:r>
            <a:endParaRPr lang="nb-NO" sz="4400" dirty="0">
              <a:latin typeface="Europa-Light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6473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989" y="2673428"/>
            <a:ext cx="9305811" cy="1325563"/>
          </a:xfrm>
        </p:spPr>
        <p:txBody>
          <a:bodyPr>
            <a:normAutofit fontScale="90000"/>
          </a:bodyPr>
          <a:lstStyle/>
          <a:p>
            <a:r>
              <a:rPr lang="nb-NO" sz="6600" b="1" dirty="0">
                <a:solidFill>
                  <a:schemeClr val="tx1"/>
                </a:solidFill>
                <a:latin typeface="Europa-Bold" panose="02000000000000000000" pitchFamily="2" charset="77"/>
              </a:rPr>
              <a:t>Full momskompensasjon?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</p:spTree>
    <p:extLst>
      <p:ext uri="{BB962C8B-B14F-4D97-AF65-F5344CB8AC3E}">
        <p14:creationId xmlns:p14="http://schemas.microsoft.com/office/powerpoint/2010/main" val="396380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737" y="3253340"/>
            <a:ext cx="7450507" cy="1325563"/>
          </a:xfrm>
        </p:spPr>
        <p:txBody>
          <a:bodyPr>
            <a:normAutofit fontScale="90000"/>
          </a:bodyPr>
          <a:lstStyle/>
          <a:p>
            <a:r>
              <a:rPr lang="nb-NO" sz="6600" dirty="0">
                <a:solidFill>
                  <a:schemeClr val="tx1"/>
                </a:solidFill>
                <a:latin typeface="Europa-Light" panose="02000000000000000000" pitchFamily="2" charset="77"/>
              </a:rPr>
              <a:t>I 2022 </a:t>
            </a:r>
            <a:r>
              <a:rPr lang="nb-NO" sz="6600" dirty="0" err="1">
                <a:solidFill>
                  <a:schemeClr val="tx1"/>
                </a:solidFill>
                <a:latin typeface="Europa-Light" panose="02000000000000000000" pitchFamily="2" charset="77"/>
              </a:rPr>
              <a:t>fekk</a:t>
            </a:r>
            <a:r>
              <a:rPr lang="nb-NO" sz="6600" dirty="0">
                <a:solidFill>
                  <a:schemeClr val="tx1"/>
                </a:solidFill>
                <a:latin typeface="Europa-Light" panose="02000000000000000000" pitchFamily="2" charset="77"/>
              </a:rPr>
              <a:t> NU-laga </a:t>
            </a:r>
            <a:br>
              <a:rPr lang="nb-NO" sz="6600" dirty="0">
                <a:solidFill>
                  <a:schemeClr val="tx1"/>
                </a:solidFill>
                <a:latin typeface="Europa-Light" panose="02000000000000000000" pitchFamily="2" charset="77"/>
              </a:rPr>
            </a:br>
            <a:r>
              <a:rPr lang="nb-NO" sz="6600" dirty="0">
                <a:solidFill>
                  <a:schemeClr val="tx1"/>
                </a:solidFill>
                <a:latin typeface="Europa-Light" panose="02000000000000000000" pitchFamily="2" charset="77"/>
              </a:rPr>
              <a:t>3 825 889 kroner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746404C0-93E8-60BF-DF8E-D66B7EE467DF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0541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100">
                  <a:extLst>
                    <a:ext uri="{9D8B030D-6E8A-4147-A177-3AD203B41FA5}">
                      <a16:colId xmlns:a16="http://schemas.microsoft.com/office/drawing/2014/main" val="137713528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 dirty="0">
                          <a:effectLst/>
                        </a:rPr>
                        <a:t>3 825 889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3112915"/>
                  </a:ext>
                </a:extLst>
              </a:tr>
            </a:tbl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C82B9E8B-7682-AA6C-B7ED-994F670CD46D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0541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100">
                  <a:extLst>
                    <a:ext uri="{9D8B030D-6E8A-4147-A177-3AD203B41FA5}">
                      <a16:colId xmlns:a16="http://schemas.microsoft.com/office/drawing/2014/main" val="4944390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 dirty="0">
                          <a:effectLst/>
                        </a:rPr>
                        <a:t>3 825 889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1347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75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779" y="365125"/>
            <a:ext cx="8858021" cy="1325563"/>
          </a:xfrm>
        </p:spPr>
        <p:txBody>
          <a:bodyPr/>
          <a:lstStyle/>
          <a:p>
            <a:r>
              <a:rPr lang="nb-NO" b="1" dirty="0">
                <a:solidFill>
                  <a:schemeClr val="tx1"/>
                </a:solidFill>
                <a:latin typeface="Europa-Bold" panose="02000000000000000000" pitchFamily="2" charset="77"/>
              </a:rPr>
              <a:t>Forenkla modell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3180E4D8-CF85-8FC1-AAF8-13FD2757326D}"/>
              </a:ext>
            </a:extLst>
          </p:cNvPr>
          <p:cNvSpPr txBox="1"/>
          <p:nvPr/>
        </p:nvSpPr>
        <p:spPr>
          <a:xfrm>
            <a:off x="992459" y="2419815"/>
            <a:ext cx="102814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Søknadsgrunnlaget er totale driftskostnader etter at </a:t>
            </a:r>
            <a:r>
              <a:rPr lang="nb-NO" sz="4000" u="none" strike="noStrike" dirty="0" err="1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avgrensingar</a:t>
            </a:r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 og </a:t>
            </a:r>
            <a:r>
              <a:rPr lang="nb-NO" sz="4000" u="none" strike="noStrike" dirty="0" err="1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frådrag</a:t>
            </a:r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 er </a:t>
            </a:r>
            <a:r>
              <a:rPr lang="nb-NO" sz="4000" u="none" strike="noStrike" dirty="0" err="1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trekt</a:t>
            </a:r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 fra. </a:t>
            </a:r>
            <a:b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</a:br>
            <a:endParaRPr lang="nb-NO" sz="4000" u="none" strike="noStrike" dirty="0">
              <a:solidFill>
                <a:srgbClr val="222222"/>
              </a:solidFill>
              <a:effectLst/>
              <a:latin typeface="Europa-Light" panose="02000000000000000000" pitchFamily="2" charset="77"/>
            </a:endParaRPr>
          </a:p>
          <a:p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Søknadsbeløpet blir 8 prosent av søknadsgrunnlaget.</a:t>
            </a:r>
            <a:endParaRPr lang="nb-NO" sz="4000" dirty="0">
              <a:latin typeface="Europa-Light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3975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779" y="365125"/>
            <a:ext cx="8858021" cy="1325563"/>
          </a:xfrm>
        </p:spPr>
        <p:txBody>
          <a:bodyPr/>
          <a:lstStyle/>
          <a:p>
            <a:r>
              <a:rPr lang="nb-NO" b="1" dirty="0">
                <a:solidFill>
                  <a:schemeClr val="tx1"/>
                </a:solidFill>
                <a:latin typeface="Europa-Bold" panose="02000000000000000000" pitchFamily="2" charset="77"/>
              </a:rPr>
              <a:t>Dokumentert modell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3180E4D8-CF85-8FC1-AAF8-13FD2757326D}"/>
              </a:ext>
            </a:extLst>
          </p:cNvPr>
          <p:cNvSpPr txBox="1"/>
          <p:nvPr/>
        </p:nvSpPr>
        <p:spPr>
          <a:xfrm>
            <a:off x="992459" y="2419815"/>
            <a:ext cx="10281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Dokumentert modell tar utgangspunkt </a:t>
            </a:r>
            <a:b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</a:br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i faktiske </a:t>
            </a:r>
            <a:r>
              <a:rPr lang="nb-NO" sz="4000" u="none" strike="noStrike" dirty="0" err="1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merverdiavgiftskostnader</a:t>
            </a:r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 organisasjonen har hatt. </a:t>
            </a:r>
          </a:p>
          <a:p>
            <a:pPr algn="l"/>
            <a:endParaRPr lang="nb-NO" sz="4000" dirty="0">
              <a:solidFill>
                <a:srgbClr val="222222"/>
              </a:solidFill>
              <a:latin typeface="Europa-Light" panose="02000000000000000000" pitchFamily="2" charset="77"/>
            </a:endParaRPr>
          </a:p>
          <a:p>
            <a:pPr algn="l"/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Søknadsbeløpet er </a:t>
            </a:r>
            <a:r>
              <a:rPr lang="nb-NO" sz="4000" u="none" strike="noStrike" dirty="0" err="1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mva-kostnadane</a:t>
            </a:r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 du har rett på å få kompensert etter </a:t>
            </a:r>
            <a:r>
              <a:rPr lang="nb-NO" sz="4000" u="none" strike="noStrike" dirty="0" err="1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avgrensingar</a:t>
            </a:r>
            <a:r>
              <a:rPr lang="nb-NO" sz="4000" u="none" strike="noStrike" dirty="0">
                <a:solidFill>
                  <a:srgbClr val="222222"/>
                </a:solidFill>
                <a:effectLst/>
                <a:latin typeface="Europa-Light" panose="02000000000000000000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0871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BC830-EF29-2ADE-6FEB-335A5CF2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779" y="365125"/>
            <a:ext cx="8858021" cy="1325563"/>
          </a:xfrm>
        </p:spPr>
        <p:txBody>
          <a:bodyPr/>
          <a:lstStyle/>
          <a:p>
            <a:r>
              <a:rPr lang="nn-NO" b="1" dirty="0">
                <a:solidFill>
                  <a:schemeClr val="tx1"/>
                </a:solidFill>
                <a:latin typeface="Europa-Bold" panose="02000000000000000000" pitchFamily="2" charset="77"/>
              </a:rPr>
              <a:t>NU har ny modell frå 2023</a:t>
            </a:r>
          </a:p>
        </p:txBody>
      </p:sp>
      <p:pic>
        <p:nvPicPr>
          <p:cNvPr id="5" name="Plassholder for innhold 4" descr="Et bilde som inneholder logo&#10;&#10;Automatisk generert beskrivelse">
            <a:extLst>
              <a:ext uri="{FF2B5EF4-FFF2-40B4-BE49-F238E27FC236}">
                <a16:creationId xmlns:a16="http://schemas.microsoft.com/office/drawing/2014/main" id="{A4D2F6D9-3E81-4685-BC1B-2DAF5D598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5" y="365125"/>
            <a:ext cx="1622425" cy="1622425"/>
          </a:xfrm>
        </p:spPr>
      </p:pic>
      <p:pic>
        <p:nvPicPr>
          <p:cNvPr id="4" name="Bilde 3" descr="Et bilde som inneholder logo&#10;&#10;Automatisk generert beskrivelse">
            <a:extLst>
              <a:ext uri="{FF2B5EF4-FFF2-40B4-BE49-F238E27FC236}">
                <a16:creationId xmlns:a16="http://schemas.microsoft.com/office/drawing/2014/main" id="{7563A859-4530-5F12-10E4-3341E2784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7934" y="2373084"/>
            <a:ext cx="4119791" cy="4119791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17A20E66-16E4-8978-95CB-833A751B8AF8}"/>
              </a:ext>
            </a:extLst>
          </p:cNvPr>
          <p:cNvSpPr txBox="1"/>
          <p:nvPr/>
        </p:nvSpPr>
        <p:spPr>
          <a:xfrm>
            <a:off x="1037063" y="2774526"/>
            <a:ext cx="52410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4000" dirty="0">
                <a:solidFill>
                  <a:srgbClr val="222222"/>
                </a:solidFill>
                <a:latin typeface="Europa-Light" panose="02000000000000000000" pitchFamily="2" charset="77"/>
              </a:rPr>
              <a:t>Nytt skjema i mai med alle </a:t>
            </a:r>
            <a:r>
              <a:rPr lang="nb-NO" sz="4000" dirty="0" err="1">
                <a:solidFill>
                  <a:srgbClr val="222222"/>
                </a:solidFill>
                <a:latin typeface="Europa-Light" panose="02000000000000000000" pitchFamily="2" charset="77"/>
              </a:rPr>
              <a:t>mva-transaksjonar</a:t>
            </a:r>
            <a:endParaRPr lang="nb-NO" sz="4000" dirty="0">
              <a:solidFill>
                <a:srgbClr val="222222"/>
              </a:solidFill>
              <a:latin typeface="Europa-Light" panose="02000000000000000000" pitchFamily="2" charset="77"/>
            </a:endParaRPr>
          </a:p>
          <a:p>
            <a:pPr algn="l"/>
            <a:endParaRPr lang="nb-NO" sz="4000" u="none" strike="noStrike" dirty="0">
              <a:solidFill>
                <a:srgbClr val="222222"/>
              </a:solidFill>
              <a:effectLst/>
              <a:latin typeface="Europa-Light" panose="02000000000000000000" pitchFamily="2" charset="77"/>
            </a:endParaRPr>
          </a:p>
          <a:p>
            <a:pPr algn="l"/>
            <a:r>
              <a:rPr lang="nb-NO" sz="4000" dirty="0">
                <a:solidFill>
                  <a:srgbClr val="222222"/>
                </a:solidFill>
                <a:latin typeface="Europa-Light" panose="02000000000000000000" pitchFamily="2" charset="77"/>
              </a:rPr>
              <a:t>Søknadsfrist 15. juli</a:t>
            </a:r>
            <a:endParaRPr lang="nb-NO" sz="4000" u="none" strike="noStrike" dirty="0">
              <a:solidFill>
                <a:srgbClr val="222222"/>
              </a:solidFill>
              <a:effectLst/>
              <a:latin typeface="Europa-Light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2258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 descr="Et bilde som inneholder bord&#10;&#10;Automatisk generert beskrivelse">
            <a:extLst>
              <a:ext uri="{FF2B5EF4-FFF2-40B4-BE49-F238E27FC236}">
                <a16:creationId xmlns:a16="http://schemas.microsoft.com/office/drawing/2014/main" id="{4BE10EC7-5701-8FAE-2D5F-AABFF96659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1078" y="917062"/>
            <a:ext cx="7994779" cy="5273153"/>
          </a:xfrm>
        </p:spPr>
      </p:pic>
    </p:spTree>
    <p:extLst>
      <p:ext uri="{BB962C8B-B14F-4D97-AF65-F5344CB8AC3E}">
        <p14:creationId xmlns:p14="http://schemas.microsoft.com/office/powerpoint/2010/main" val="426851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bord&#10;&#10;Automatisk generert beskrivelse">
            <a:extLst>
              <a:ext uri="{FF2B5EF4-FFF2-40B4-BE49-F238E27FC236}">
                <a16:creationId xmlns:a16="http://schemas.microsoft.com/office/drawing/2014/main" id="{EA8FD10A-852F-48AC-EB88-357D225F1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38" y="759842"/>
            <a:ext cx="11551765" cy="533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41314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fb933e-3f5d-4663-b0a0-25c9a45134cd" xsi:nil="true"/>
    <lcf76f155ced4ddcb4097134ff3c332f xmlns="ca3437b7-0d0b-4195-8069-0adabf19969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198BAAC472CA498DF4B7B5ADCED783" ma:contentTypeVersion="13" ma:contentTypeDescription="Opprett et nytt dokument." ma:contentTypeScope="" ma:versionID="1f3d546d05a5b2c78783ee5f6a8039c3">
  <xsd:schema xmlns:xsd="http://www.w3.org/2001/XMLSchema" xmlns:xs="http://www.w3.org/2001/XMLSchema" xmlns:p="http://schemas.microsoft.com/office/2006/metadata/properties" xmlns:ns2="ca3437b7-0d0b-4195-8069-0adabf19969f" xmlns:ns3="16fb933e-3f5d-4663-b0a0-25c9a45134cd" targetNamespace="http://schemas.microsoft.com/office/2006/metadata/properties" ma:root="true" ma:fieldsID="0a25d565da117517a6bab072bff3a073" ns2:_="" ns3:_="">
    <xsd:import namespace="ca3437b7-0d0b-4195-8069-0adabf19969f"/>
    <xsd:import namespace="16fb933e-3f5d-4663-b0a0-25c9a45134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437b7-0d0b-4195-8069-0adabf1996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b3bd50c8-a30d-4e34-9d7c-28f6904b2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b933e-3f5d-4663-b0a0-25c9a45134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96500ae-9ae2-4510-8944-3456b588a096}" ma:internalName="TaxCatchAll" ma:showField="CatchAllData" ma:web="16fb933e-3f5d-4663-b0a0-25c9a45134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C9AB08-86EE-42D0-AB07-1D7BB23565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E030E1-A098-4AA0-8902-EC7D7F0C0F0F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6fb933e-3f5d-4663-b0a0-25c9a45134cd"/>
    <ds:schemaRef ds:uri="http://purl.org/dc/elements/1.1/"/>
    <ds:schemaRef ds:uri="http://schemas.microsoft.com/office/2006/documentManagement/types"/>
    <ds:schemaRef ds:uri="ca3437b7-0d0b-4195-8069-0adabf19969f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F2E241A-738F-4D3E-B43F-9FBBD47D86C4}">
  <ds:schemaRefs>
    <ds:schemaRef ds:uri="16fb933e-3f5d-4663-b0a0-25c9a45134cd"/>
    <ds:schemaRef ds:uri="ca3437b7-0d0b-4195-8069-0adabf1996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155</Words>
  <Application>Microsoft Macintosh PowerPoint</Application>
  <PresentationFormat>Widescreen</PresentationFormat>
  <Paragraphs>25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6" baseType="lpstr">
      <vt:lpstr>Aharoni</vt:lpstr>
      <vt:lpstr>Arial</vt:lpstr>
      <vt:lpstr>Avenir Next LT Pro</vt:lpstr>
      <vt:lpstr>Bagerich</vt:lpstr>
      <vt:lpstr>Calibri</vt:lpstr>
      <vt:lpstr>Europa-Bold</vt:lpstr>
      <vt:lpstr>Europa-Light</vt:lpstr>
      <vt:lpstr>FadeVTI</vt:lpstr>
      <vt:lpstr>Landsmøte 29.-30. april 2023  VELKOMEN!</vt:lpstr>
      <vt:lpstr>Momskompensasjon</vt:lpstr>
      <vt:lpstr>Full momskompensasjon?</vt:lpstr>
      <vt:lpstr>I 2022 fekk NU-laga  3 825 889 kroner</vt:lpstr>
      <vt:lpstr>Forenkla modell</vt:lpstr>
      <vt:lpstr>Dokumentert modell</vt:lpstr>
      <vt:lpstr>NU har ny modell frå 2023</vt:lpstr>
      <vt:lpstr>PowerPoint-presentasjon</vt:lpstr>
      <vt:lpstr>PowerPoint-presentasjon</vt:lpstr>
      <vt:lpstr>PowerPoint-presentasjon</vt:lpstr>
      <vt:lpstr>Finn alle transaksjonar med mva</vt:lpstr>
      <vt:lpstr>Finn alle transaksjonar med mva</vt:lpstr>
      <vt:lpstr>Har laget utleige? </vt:lpstr>
      <vt:lpstr>Har laget utleige? </vt:lpstr>
      <vt:lpstr>Fyll inn i skjema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Velkomen til Landsmøte 2023</dc:title>
  <dc:creator>Microsoft Office User</dc:creator>
  <cp:lastModifiedBy>Magni Hjertenes Flyum</cp:lastModifiedBy>
  <cp:revision>2</cp:revision>
  <dcterms:created xsi:type="dcterms:W3CDTF">2023-04-25T11:19:51Z</dcterms:created>
  <dcterms:modified xsi:type="dcterms:W3CDTF">2023-05-05T07:51:52Z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0x0101009C198BAAC472CA498DF4B7B5ADCED783</vt:lpwstr>
  </property>
  <property fmtid="{D5CDD505-2E9C-101B-9397-08002B2CF9AE}" pid="3" name="MediaServiceImageTags">
    <vt:lpwstr/>
  </property>
</Properties>
</file>